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oper Hewitt Bold" charset="1" panose="00000000000000000000"/>
      <p:regular r:id="rId15"/>
    </p:embeddedFont>
    <p:embeddedFont>
      <p:font typeface="Canva Sans Bold" charset="1" panose="020B0803030501040103"/>
      <p:regular r:id="rId16"/>
    </p:embeddedFon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1.png" Type="http://schemas.openxmlformats.org/officeDocument/2006/relationships/image"/><Relationship Id="rId3" Target="../media/image15.png" Type="http://schemas.openxmlformats.org/officeDocument/2006/relationships/image"/><Relationship Id="rId4" Target="https://www.currenthealth.com" TargetMode="External" Type="http://schemas.openxmlformats.org/officeDocument/2006/relationships/hyperlink"/><Relationship Id="rId5" Target="https://www.currenthealth.com" TargetMode="External" Type="http://schemas.openxmlformats.org/officeDocument/2006/relationships/hyperlink"/><Relationship Id="rId6" Target="https://www.datos-health.com" TargetMode="External" Type="http://schemas.openxmlformats.org/officeDocument/2006/relationships/hyperlink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1823" y="1028700"/>
            <a:ext cx="17177178" cy="8925614"/>
            <a:chOff x="0" y="0"/>
            <a:chExt cx="4524031" cy="2350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24030" cy="2350779"/>
            </a:xfrm>
            <a:custGeom>
              <a:avLst/>
              <a:gdLst/>
              <a:ahLst/>
              <a:cxnLst/>
              <a:rect r="r" b="b" t="t" l="l"/>
              <a:pathLst>
                <a:path h="2350779" w="4524030">
                  <a:moveTo>
                    <a:pt x="6761" y="0"/>
                  </a:moveTo>
                  <a:lnTo>
                    <a:pt x="4517270" y="0"/>
                  </a:lnTo>
                  <a:cubicBezTo>
                    <a:pt x="4521004" y="0"/>
                    <a:pt x="4524030" y="3027"/>
                    <a:pt x="4524030" y="6761"/>
                  </a:cubicBezTo>
                  <a:lnTo>
                    <a:pt x="4524030" y="2344018"/>
                  </a:lnTo>
                  <a:cubicBezTo>
                    <a:pt x="4524030" y="2347752"/>
                    <a:pt x="4521004" y="2350779"/>
                    <a:pt x="4517270" y="2350779"/>
                  </a:cubicBezTo>
                  <a:lnTo>
                    <a:pt x="6761" y="2350779"/>
                  </a:lnTo>
                  <a:cubicBezTo>
                    <a:pt x="3027" y="2350779"/>
                    <a:pt x="0" y="2347752"/>
                    <a:pt x="0" y="2344018"/>
                  </a:cubicBezTo>
                  <a:lnTo>
                    <a:pt x="0" y="6761"/>
                  </a:lnTo>
                  <a:cubicBezTo>
                    <a:pt x="0" y="3027"/>
                    <a:pt x="3027" y="0"/>
                    <a:pt x="67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24031" cy="2388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0" y="436795"/>
            <a:ext cx="7623935" cy="9850205"/>
          </a:xfrm>
          <a:custGeom>
            <a:avLst/>
            <a:gdLst/>
            <a:ahLst/>
            <a:cxnLst/>
            <a:rect r="r" b="b" t="t" l="l"/>
            <a:pathLst>
              <a:path h="9850205" w="7623935">
                <a:moveTo>
                  <a:pt x="7623935" y="0"/>
                </a:moveTo>
                <a:lnTo>
                  <a:pt x="0" y="0"/>
                </a:lnTo>
                <a:lnTo>
                  <a:pt x="0" y="9850205"/>
                </a:lnTo>
                <a:lnTo>
                  <a:pt x="7623935" y="9850205"/>
                </a:lnTo>
                <a:lnTo>
                  <a:pt x="7623935" y="0"/>
                </a:lnTo>
                <a:close/>
              </a:path>
            </a:pathLst>
          </a:custGeom>
          <a:blipFill>
            <a:blip r:embed="rId3"/>
            <a:stretch>
              <a:fillRect l="0" t="0" r="-1902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14649" y="7920833"/>
            <a:ext cx="10297263" cy="2028128"/>
            <a:chOff x="0" y="0"/>
            <a:chExt cx="2712036" cy="534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2036" cy="534157"/>
            </a:xfrm>
            <a:custGeom>
              <a:avLst/>
              <a:gdLst/>
              <a:ahLst/>
              <a:cxnLst/>
              <a:rect r="r" b="b" t="t" l="l"/>
              <a:pathLst>
                <a:path h="534157" w="2712036">
                  <a:moveTo>
                    <a:pt x="11278" y="0"/>
                  </a:moveTo>
                  <a:lnTo>
                    <a:pt x="2700759" y="0"/>
                  </a:lnTo>
                  <a:cubicBezTo>
                    <a:pt x="2703750" y="0"/>
                    <a:pt x="2706618" y="1188"/>
                    <a:pt x="2708733" y="3303"/>
                  </a:cubicBezTo>
                  <a:cubicBezTo>
                    <a:pt x="2710848" y="5418"/>
                    <a:pt x="2712036" y="8287"/>
                    <a:pt x="2712036" y="11278"/>
                  </a:cubicBezTo>
                  <a:lnTo>
                    <a:pt x="2712036" y="522880"/>
                  </a:lnTo>
                  <a:cubicBezTo>
                    <a:pt x="2712036" y="525871"/>
                    <a:pt x="2710848" y="528739"/>
                    <a:pt x="2708733" y="530854"/>
                  </a:cubicBezTo>
                  <a:cubicBezTo>
                    <a:pt x="2706618" y="532969"/>
                    <a:pt x="2703750" y="534157"/>
                    <a:pt x="2700759" y="534157"/>
                  </a:cubicBezTo>
                  <a:lnTo>
                    <a:pt x="11278" y="534157"/>
                  </a:lnTo>
                  <a:cubicBezTo>
                    <a:pt x="5049" y="534157"/>
                    <a:pt x="0" y="529108"/>
                    <a:pt x="0" y="522880"/>
                  </a:cubicBezTo>
                  <a:lnTo>
                    <a:pt x="0" y="11278"/>
                  </a:lnTo>
                  <a:cubicBezTo>
                    <a:pt x="0" y="8287"/>
                    <a:pt x="1188" y="5418"/>
                    <a:pt x="3303" y="3303"/>
                  </a:cubicBezTo>
                  <a:cubicBezTo>
                    <a:pt x="5418" y="1188"/>
                    <a:pt x="8287" y="0"/>
                    <a:pt x="11278" y="0"/>
                  </a:cubicBezTo>
                  <a:close/>
                </a:path>
              </a:pathLst>
            </a:custGeom>
            <a:solidFill>
              <a:srgbClr val="80C5B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12036" cy="572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24738" y="8090558"/>
            <a:ext cx="1438585" cy="1614738"/>
          </a:xfrm>
          <a:custGeom>
            <a:avLst/>
            <a:gdLst/>
            <a:ahLst/>
            <a:cxnLst/>
            <a:rect r="r" b="b" t="t" l="l"/>
            <a:pathLst>
              <a:path h="1614738" w="1438585">
                <a:moveTo>
                  <a:pt x="0" y="0"/>
                </a:moveTo>
                <a:lnTo>
                  <a:pt x="1438584" y="0"/>
                </a:lnTo>
                <a:lnTo>
                  <a:pt x="1438584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22419" y="8090558"/>
            <a:ext cx="850155" cy="1617942"/>
          </a:xfrm>
          <a:custGeom>
            <a:avLst/>
            <a:gdLst/>
            <a:ahLst/>
            <a:cxnLst/>
            <a:rect r="r" b="b" t="t" l="l"/>
            <a:pathLst>
              <a:path h="1617942" w="850155">
                <a:moveTo>
                  <a:pt x="0" y="0"/>
                </a:moveTo>
                <a:lnTo>
                  <a:pt x="850155" y="0"/>
                </a:lnTo>
                <a:lnTo>
                  <a:pt x="850155" y="1617943"/>
                </a:lnTo>
                <a:lnTo>
                  <a:pt x="0" y="16179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34549" y="8090558"/>
            <a:ext cx="1707896" cy="1614738"/>
          </a:xfrm>
          <a:custGeom>
            <a:avLst/>
            <a:gdLst/>
            <a:ahLst/>
            <a:cxnLst/>
            <a:rect r="r" b="b" t="t" l="l"/>
            <a:pathLst>
              <a:path h="1614738" w="1707896">
                <a:moveTo>
                  <a:pt x="0" y="0"/>
                </a:moveTo>
                <a:lnTo>
                  <a:pt x="1707896" y="0"/>
                </a:lnTo>
                <a:lnTo>
                  <a:pt x="1707896" y="1614738"/>
                </a:lnTo>
                <a:lnTo>
                  <a:pt x="0" y="16147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2500" y="8428798"/>
            <a:ext cx="2263141" cy="1279703"/>
          </a:xfrm>
          <a:custGeom>
            <a:avLst/>
            <a:gdLst/>
            <a:ahLst/>
            <a:cxnLst/>
            <a:rect r="r" b="b" t="t" l="l"/>
            <a:pathLst>
              <a:path h="1279703" w="2263141">
                <a:moveTo>
                  <a:pt x="0" y="0"/>
                </a:moveTo>
                <a:lnTo>
                  <a:pt x="2263141" y="0"/>
                </a:lnTo>
                <a:lnTo>
                  <a:pt x="2263141" y="1279703"/>
                </a:lnTo>
                <a:lnTo>
                  <a:pt x="0" y="1279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35614" y="1295767"/>
            <a:ext cx="9786805" cy="122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7"/>
              </a:lnSpc>
            </a:pP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Vi</a:t>
            </a:r>
            <a:r>
              <a:rPr lang="en-US" sz="7611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rtual Care Assistant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3733" y="3639957"/>
            <a:ext cx="3834519" cy="4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32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83733" y="4304452"/>
            <a:ext cx="5015439" cy="133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Shay Sason </a:t>
            </a:r>
          </a:p>
          <a:p>
            <a:pPr algn="l">
              <a:lnSpc>
                <a:spcPts val="3567"/>
              </a:lnSpc>
            </a:pPr>
            <a:r>
              <a:rPr lang="en-US" sz="28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Gabrielle Maor </a:t>
            </a:r>
          </a:p>
          <a:p>
            <a:pPr algn="l">
              <a:lnSpc>
                <a:spcPts val="356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783733" y="2259110"/>
            <a:ext cx="5657541" cy="122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7"/>
              </a:lnSpc>
              <a:spcBef>
                <a:spcPct val="0"/>
              </a:spcBef>
            </a:pPr>
            <a:r>
              <a:rPr lang="en-US" b="true" sz="7611" strike="noStrike" u="non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from 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99172" y="2951003"/>
            <a:ext cx="4725416" cy="371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77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Presentation Part Two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07724">
            <a:off x="8363952" y="820408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8" y="0"/>
                </a:lnTo>
                <a:lnTo>
                  <a:pt x="1447838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5070" y="3446697"/>
            <a:ext cx="9829288" cy="1579239"/>
            <a:chOff x="0" y="0"/>
            <a:chExt cx="2588784" cy="4159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88784" cy="415931"/>
            </a:xfrm>
            <a:custGeom>
              <a:avLst/>
              <a:gdLst/>
              <a:ahLst/>
              <a:cxnLst/>
              <a:rect r="r" b="b" t="t" l="l"/>
              <a:pathLst>
                <a:path h="415931" w="2588784">
                  <a:moveTo>
                    <a:pt x="10239" y="0"/>
                  </a:moveTo>
                  <a:lnTo>
                    <a:pt x="2578545" y="0"/>
                  </a:lnTo>
                  <a:cubicBezTo>
                    <a:pt x="2584200" y="0"/>
                    <a:pt x="2588784" y="4584"/>
                    <a:pt x="2588784" y="10239"/>
                  </a:cubicBezTo>
                  <a:lnTo>
                    <a:pt x="2588784" y="405692"/>
                  </a:lnTo>
                  <a:cubicBezTo>
                    <a:pt x="2588784" y="411347"/>
                    <a:pt x="2584200" y="415931"/>
                    <a:pt x="2578545" y="415931"/>
                  </a:cubicBezTo>
                  <a:lnTo>
                    <a:pt x="10239" y="415931"/>
                  </a:lnTo>
                  <a:cubicBezTo>
                    <a:pt x="4584" y="415931"/>
                    <a:pt x="0" y="411347"/>
                    <a:pt x="0" y="405692"/>
                  </a:cubicBezTo>
                  <a:lnTo>
                    <a:pt x="0" y="10239"/>
                  </a:lnTo>
                  <a:cubicBezTo>
                    <a:pt x="0" y="4584"/>
                    <a:pt x="4584" y="0"/>
                    <a:pt x="1023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588784" cy="377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1634868" y="4306430"/>
            <a:ext cx="6532729" cy="5879456"/>
          </a:xfrm>
          <a:custGeom>
            <a:avLst/>
            <a:gdLst/>
            <a:ahLst/>
            <a:cxnLst/>
            <a:rect r="r" b="b" t="t" l="l"/>
            <a:pathLst>
              <a:path h="5879456" w="6532729">
                <a:moveTo>
                  <a:pt x="6532729" y="0"/>
                </a:moveTo>
                <a:lnTo>
                  <a:pt x="0" y="0"/>
                </a:lnTo>
                <a:lnTo>
                  <a:pt x="0" y="5879455"/>
                </a:lnTo>
                <a:lnTo>
                  <a:pt x="6532729" y="5879455"/>
                </a:lnTo>
                <a:lnTo>
                  <a:pt x="65327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6306" y="3631063"/>
            <a:ext cx="8473069" cy="136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Task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Multi-modal classifier for Normal / Improvement / Deterioration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Fuse structured vitals + free-text complaints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52137" y="731185"/>
            <a:ext cx="6770072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roject Description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5070" y="2244533"/>
            <a:ext cx="9829288" cy="855586"/>
            <a:chOff x="0" y="0"/>
            <a:chExt cx="2588784" cy="2253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88784" cy="225340"/>
            </a:xfrm>
            <a:custGeom>
              <a:avLst/>
              <a:gdLst/>
              <a:ahLst/>
              <a:cxnLst/>
              <a:rect r="r" b="b" t="t" l="l"/>
              <a:pathLst>
                <a:path h="225340" w="2588784">
                  <a:moveTo>
                    <a:pt x="10239" y="0"/>
                  </a:moveTo>
                  <a:lnTo>
                    <a:pt x="2578545" y="0"/>
                  </a:lnTo>
                  <a:cubicBezTo>
                    <a:pt x="2584200" y="0"/>
                    <a:pt x="2588784" y="4584"/>
                    <a:pt x="2588784" y="10239"/>
                  </a:cubicBezTo>
                  <a:lnTo>
                    <a:pt x="2588784" y="215100"/>
                  </a:lnTo>
                  <a:cubicBezTo>
                    <a:pt x="2588784" y="220755"/>
                    <a:pt x="2584200" y="225340"/>
                    <a:pt x="2578545" y="225340"/>
                  </a:cubicBezTo>
                  <a:lnTo>
                    <a:pt x="10239" y="225340"/>
                  </a:lnTo>
                  <a:cubicBezTo>
                    <a:pt x="4584" y="225340"/>
                    <a:pt x="0" y="220755"/>
                    <a:pt x="0" y="215100"/>
                  </a:cubicBezTo>
                  <a:lnTo>
                    <a:pt x="0" y="10239"/>
                  </a:lnTo>
                  <a:cubicBezTo>
                    <a:pt x="0" y="4584"/>
                    <a:pt x="4584" y="0"/>
                    <a:pt x="10239" y="0"/>
                  </a:cubicBezTo>
                  <a:close/>
                </a:path>
              </a:pathLst>
            </a:custGeom>
            <a:solidFill>
              <a:srgbClr val="80C5B7">
                <a:alpha val="4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2588784" cy="187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46306" y="2306920"/>
            <a:ext cx="9385853" cy="67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3"/>
              </a:lnSpc>
            </a:pPr>
            <a:r>
              <a:rPr lang="en-US" sz="182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  <a:p>
            <a:pPr algn="l">
              <a:lnSpc>
                <a:spcPts val="2733"/>
              </a:lnSpc>
            </a:pPr>
            <a:r>
              <a:rPr lang="en-US" sz="1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Virtual Care Assistant from home : predict patient status from vitals &amp; text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15070" y="5368836"/>
            <a:ext cx="9829288" cy="1975619"/>
            <a:chOff x="0" y="0"/>
            <a:chExt cx="2588784" cy="5203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88784" cy="520328"/>
            </a:xfrm>
            <a:custGeom>
              <a:avLst/>
              <a:gdLst/>
              <a:ahLst/>
              <a:cxnLst/>
              <a:rect r="r" b="b" t="t" l="l"/>
              <a:pathLst>
                <a:path h="520328" w="2588784">
                  <a:moveTo>
                    <a:pt x="10239" y="0"/>
                  </a:moveTo>
                  <a:lnTo>
                    <a:pt x="2578545" y="0"/>
                  </a:lnTo>
                  <a:cubicBezTo>
                    <a:pt x="2584200" y="0"/>
                    <a:pt x="2588784" y="4584"/>
                    <a:pt x="2588784" y="10239"/>
                  </a:cubicBezTo>
                  <a:lnTo>
                    <a:pt x="2588784" y="510088"/>
                  </a:lnTo>
                  <a:cubicBezTo>
                    <a:pt x="2588784" y="515743"/>
                    <a:pt x="2584200" y="520328"/>
                    <a:pt x="2578545" y="520328"/>
                  </a:cubicBezTo>
                  <a:lnTo>
                    <a:pt x="10239" y="520328"/>
                  </a:lnTo>
                  <a:cubicBezTo>
                    <a:pt x="4584" y="520328"/>
                    <a:pt x="0" y="515743"/>
                    <a:pt x="0" y="510088"/>
                  </a:cubicBezTo>
                  <a:lnTo>
                    <a:pt x="0" y="10239"/>
                  </a:lnTo>
                  <a:cubicBezTo>
                    <a:pt x="0" y="4584"/>
                    <a:pt x="4584" y="0"/>
                    <a:pt x="1023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2588784" cy="491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1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46306" y="5448020"/>
            <a:ext cx="8473069" cy="17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Synthetic data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700 </a:t>
            </a: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patient-episodes (HR, SpO₂, Temp, RR + free text)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Preprocessing: impute &amp; normalize vitals, TF-IDF &amp; RandomForest or BERT embeddings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15070" y="7658780"/>
            <a:ext cx="9829288" cy="1889375"/>
            <a:chOff x="0" y="0"/>
            <a:chExt cx="2588784" cy="4976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88784" cy="497613"/>
            </a:xfrm>
            <a:custGeom>
              <a:avLst/>
              <a:gdLst/>
              <a:ahLst/>
              <a:cxnLst/>
              <a:rect r="r" b="b" t="t" l="l"/>
              <a:pathLst>
                <a:path h="497613" w="2588784">
                  <a:moveTo>
                    <a:pt x="10239" y="0"/>
                  </a:moveTo>
                  <a:lnTo>
                    <a:pt x="2578545" y="0"/>
                  </a:lnTo>
                  <a:cubicBezTo>
                    <a:pt x="2584200" y="0"/>
                    <a:pt x="2588784" y="4584"/>
                    <a:pt x="2588784" y="10239"/>
                  </a:cubicBezTo>
                  <a:lnTo>
                    <a:pt x="2588784" y="487374"/>
                  </a:lnTo>
                  <a:cubicBezTo>
                    <a:pt x="2588784" y="490090"/>
                    <a:pt x="2587705" y="492694"/>
                    <a:pt x="2585785" y="494614"/>
                  </a:cubicBezTo>
                  <a:cubicBezTo>
                    <a:pt x="2583865" y="496534"/>
                    <a:pt x="2581260" y="497613"/>
                    <a:pt x="2578545" y="497613"/>
                  </a:cubicBezTo>
                  <a:lnTo>
                    <a:pt x="10239" y="497613"/>
                  </a:lnTo>
                  <a:cubicBezTo>
                    <a:pt x="4584" y="497613"/>
                    <a:pt x="0" y="493029"/>
                    <a:pt x="0" y="487374"/>
                  </a:cubicBezTo>
                  <a:lnTo>
                    <a:pt x="0" y="10239"/>
                  </a:lnTo>
                  <a:cubicBezTo>
                    <a:pt x="0" y="4584"/>
                    <a:pt x="4584" y="0"/>
                    <a:pt x="1023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2588784" cy="45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46306" y="7902593"/>
            <a:ext cx="5590191" cy="136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Stratified 5-fold CV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Metrics: Accuracy, Macro-F1 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Baseline vs. </a:t>
            </a: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ep-Learning comparison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928">
            <a:off x="-1203733" y="-4598012"/>
            <a:ext cx="20695466" cy="19483024"/>
          </a:xfrm>
          <a:custGeom>
            <a:avLst/>
            <a:gdLst/>
            <a:ahLst/>
            <a:cxnLst/>
            <a:rect r="r" b="b" t="t" l="l"/>
            <a:pathLst>
              <a:path h="19483024" w="20695466">
                <a:moveTo>
                  <a:pt x="6452701" y="0"/>
                </a:moveTo>
                <a:lnTo>
                  <a:pt x="20695466" y="11471469"/>
                </a:lnTo>
                <a:lnTo>
                  <a:pt x="14242765" y="19483024"/>
                </a:lnTo>
                <a:lnTo>
                  <a:pt x="0" y="8011555"/>
                </a:lnTo>
                <a:lnTo>
                  <a:pt x="6452701" y="0"/>
                </a:lnTo>
                <a:close/>
              </a:path>
            </a:pathLst>
          </a:custGeom>
          <a:blipFill>
            <a:blip r:embed="rId2"/>
            <a:stretch>
              <a:fillRect l="-23944" t="-33019" r="-20124" b="-2274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42685" y="1671000"/>
          <a:ext cx="17402629" cy="7611751"/>
        </p:xfrm>
        <a:graphic>
          <a:graphicData uri="http://schemas.openxmlformats.org/drawingml/2006/table">
            <a:tbl>
              <a:tblPr/>
              <a:tblGrid>
                <a:gridCol w="3885099"/>
                <a:gridCol w="2741133"/>
                <a:gridCol w="2629526"/>
                <a:gridCol w="1862231"/>
                <a:gridCol w="6284640"/>
              </a:tblGrid>
              <a:tr h="1170129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Source / Title (Year)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Approach /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Data (size)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899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5B7"/>
                    </a:solidFill>
                  </a:tcPr>
                </a:tc>
              </a:tr>
              <a:tr h="214433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“Deep learning for early warning of inpatient deterioration”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(Nature Digit. Med., 2021)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https://did.li/1otx5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LSTM with attention on vital-sign time-series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2,100 patient episodes (minute-by-minute vitals)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AUC, Macro-F1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AUC 0.87, Macro-F1 0.71; attention maps showed SpO₂ drops and HR spikes as strongest early-warning signals; model predicts deterioration up to 12 h in advance.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295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“Fusion of clinical notes and vitals using BERT + MLP”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(J. Gen. Intern. Med., 2023)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https://did.li/fAVaa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BERT encoder on free-text notes + MLP head for vitals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800 home-hospitalization episodes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Accuracy, Precision, Recall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 0.76; Precision 0.74; Recall 0.72; text+vitals fusion improved Macro-F1 by 8 pp over vitals-only baseline; ablation confirmed synergy of both modalities.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33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“Combining vital signs and free-text for deterioration detection”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(PMC, 2019)</a:t>
                      </a:r>
                    </a:p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https://did.li/dR7CN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TF-IDF vectorization on clinical notes + LightGBM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1,200 inpatient stays (notes + vitals)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ROC-AUC, Sensitivity, Specificity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ROC-AUC 0.79; Sensitivity 0.81; Specificity 0.75; top predictive text tokens included “pain,” “breathlessness,” “fatigue”; combining features outperformed single-modality.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272629" y="266680"/>
            <a:ext cx="3122961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rior Art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966327"/>
            <a:ext cx="12305229" cy="7697470"/>
            <a:chOff x="0" y="0"/>
            <a:chExt cx="3240883" cy="2027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40883" cy="2027317"/>
            </a:xfrm>
            <a:custGeom>
              <a:avLst/>
              <a:gdLst/>
              <a:ahLst/>
              <a:cxnLst/>
              <a:rect r="r" b="b" t="t" l="l"/>
              <a:pathLst>
                <a:path h="2027317" w="3240883">
                  <a:moveTo>
                    <a:pt x="8179" y="0"/>
                  </a:moveTo>
                  <a:lnTo>
                    <a:pt x="3232704" y="0"/>
                  </a:lnTo>
                  <a:cubicBezTo>
                    <a:pt x="3234873" y="0"/>
                    <a:pt x="3236954" y="862"/>
                    <a:pt x="3238488" y="2396"/>
                  </a:cubicBezTo>
                  <a:cubicBezTo>
                    <a:pt x="3240021" y="3929"/>
                    <a:pt x="3240883" y="6010"/>
                    <a:pt x="3240883" y="8179"/>
                  </a:cubicBezTo>
                  <a:lnTo>
                    <a:pt x="3240883" y="2019138"/>
                  </a:lnTo>
                  <a:cubicBezTo>
                    <a:pt x="3240883" y="2021307"/>
                    <a:pt x="3240021" y="2023388"/>
                    <a:pt x="3238488" y="2024922"/>
                  </a:cubicBezTo>
                  <a:cubicBezTo>
                    <a:pt x="3236954" y="2026455"/>
                    <a:pt x="3234873" y="2027317"/>
                    <a:pt x="3232704" y="2027317"/>
                  </a:cubicBezTo>
                  <a:lnTo>
                    <a:pt x="8179" y="2027317"/>
                  </a:lnTo>
                  <a:cubicBezTo>
                    <a:pt x="6010" y="2027317"/>
                    <a:pt x="3929" y="2026455"/>
                    <a:pt x="2396" y="2024922"/>
                  </a:cubicBezTo>
                  <a:cubicBezTo>
                    <a:pt x="862" y="2023388"/>
                    <a:pt x="0" y="2021307"/>
                    <a:pt x="0" y="2019138"/>
                  </a:cubicBezTo>
                  <a:lnTo>
                    <a:pt x="0" y="8179"/>
                  </a:lnTo>
                  <a:cubicBezTo>
                    <a:pt x="0" y="6010"/>
                    <a:pt x="862" y="3929"/>
                    <a:pt x="2396" y="2396"/>
                  </a:cubicBezTo>
                  <a:cubicBezTo>
                    <a:pt x="3929" y="862"/>
                    <a:pt x="6010" y="0"/>
                    <a:pt x="817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240883" cy="1989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58387" y="4607440"/>
            <a:ext cx="2086777" cy="536060"/>
          </a:xfrm>
          <a:custGeom>
            <a:avLst/>
            <a:gdLst/>
            <a:ahLst/>
            <a:cxnLst/>
            <a:rect r="r" b="b" t="t" l="l"/>
            <a:pathLst>
              <a:path h="536060" w="2086777">
                <a:moveTo>
                  <a:pt x="0" y="0"/>
                </a:moveTo>
                <a:lnTo>
                  <a:pt x="2086777" y="0"/>
                </a:lnTo>
                <a:lnTo>
                  <a:pt x="2086777" y="536060"/>
                </a:lnTo>
                <a:lnTo>
                  <a:pt x="0" y="53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33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371417" y="2060928"/>
            <a:ext cx="10300232" cy="738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Examples of Existing Market Solutions: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urrent Health (USA)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AI-powered remote monitoring platform that combines wearable sensors and patient-reported data to detect early clinical deterioration.  </a:t>
            </a:r>
            <a:r>
              <a:rPr lang="en-US" sz="1871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www.currenthealth.com"/>
              </a:rPr>
              <a:t>www.c</a:t>
            </a:r>
            <a:r>
              <a:rPr lang="en-US" sz="1871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www.currenthealth.com"/>
              </a:rPr>
              <a:t>urrenthealth.com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Datos Health (Israel)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Automated remote‐care system integrating physiological signals and patient self-reports to personalize treatment plans using AI. </a:t>
            </a:r>
            <a:r>
              <a:rPr lang="en-US" sz="1871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6" tooltip="https://www.datos-health.com"/>
              </a:rPr>
              <a:t>www.datos-health.com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Approach: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Active, Proactive Classification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Real-time prediction of patient status (Stable / Improving / Deteriorating), not just passive monitoring.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Fusion of Free-Text Reports &amp; Vitals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Applying NLP to unstructured patient complaints and descriptions alongside physiological measurements.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Clinical Decision Support Focus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Prioritizing patients who need immediate intervention and aiding medical teams on the ground with rapid, data-driven decisions.</a:t>
            </a:r>
          </a:p>
          <a:p>
            <a:pPr algn="l">
              <a:lnSpc>
                <a:spcPts val="280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3382" y="2616641"/>
            <a:ext cx="2301782" cy="477879"/>
          </a:xfrm>
          <a:custGeom>
            <a:avLst/>
            <a:gdLst/>
            <a:ahLst/>
            <a:cxnLst/>
            <a:rect r="r" b="b" t="t" l="l"/>
            <a:pathLst>
              <a:path h="477879" w="2301782">
                <a:moveTo>
                  <a:pt x="0" y="0"/>
                </a:moveTo>
                <a:lnTo>
                  <a:pt x="2301782" y="0"/>
                </a:lnTo>
                <a:lnTo>
                  <a:pt x="2301782" y="477878"/>
                </a:lnTo>
                <a:lnTo>
                  <a:pt x="0" y="477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71417" y="1133475"/>
            <a:ext cx="7458401" cy="77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Solutions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3648389" y="5958646"/>
            <a:ext cx="4392241" cy="4328354"/>
          </a:xfrm>
          <a:custGeom>
            <a:avLst/>
            <a:gdLst/>
            <a:ahLst/>
            <a:cxnLst/>
            <a:rect r="r" b="b" t="t" l="l"/>
            <a:pathLst>
              <a:path h="4328354" w="4392241">
                <a:moveTo>
                  <a:pt x="4392241" y="0"/>
                </a:moveTo>
                <a:lnTo>
                  <a:pt x="0" y="0"/>
                </a:lnTo>
                <a:lnTo>
                  <a:pt x="0" y="4328354"/>
                </a:lnTo>
                <a:lnTo>
                  <a:pt x="4392241" y="4328354"/>
                </a:lnTo>
                <a:lnTo>
                  <a:pt x="43922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83826" y="1085657"/>
            <a:ext cx="1091984" cy="1032422"/>
          </a:xfrm>
          <a:custGeom>
            <a:avLst/>
            <a:gdLst/>
            <a:ahLst/>
            <a:cxnLst/>
            <a:rect r="r" b="b" t="t" l="l"/>
            <a:pathLst>
              <a:path h="1032422" w="1091984">
                <a:moveTo>
                  <a:pt x="0" y="0"/>
                </a:moveTo>
                <a:lnTo>
                  <a:pt x="1091984" y="0"/>
                </a:lnTo>
                <a:lnTo>
                  <a:pt x="1091984" y="1032421"/>
                </a:lnTo>
                <a:lnTo>
                  <a:pt x="0" y="10324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5253" y="2610388"/>
            <a:ext cx="17149483" cy="7502586"/>
            <a:chOff x="0" y="0"/>
            <a:chExt cx="4516736" cy="1975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6736" cy="1975990"/>
            </a:xfrm>
            <a:custGeom>
              <a:avLst/>
              <a:gdLst/>
              <a:ahLst/>
              <a:cxnLst/>
              <a:rect r="r" b="b" t="t" l="l"/>
              <a:pathLst>
                <a:path h="1975990" w="4516736">
                  <a:moveTo>
                    <a:pt x="5869" y="0"/>
                  </a:moveTo>
                  <a:lnTo>
                    <a:pt x="4510868" y="0"/>
                  </a:lnTo>
                  <a:cubicBezTo>
                    <a:pt x="4514109" y="0"/>
                    <a:pt x="4516736" y="2628"/>
                    <a:pt x="4516736" y="5869"/>
                  </a:cubicBezTo>
                  <a:lnTo>
                    <a:pt x="4516736" y="1970121"/>
                  </a:lnTo>
                  <a:cubicBezTo>
                    <a:pt x="4516736" y="1971678"/>
                    <a:pt x="4516118" y="1973170"/>
                    <a:pt x="4515017" y="1974271"/>
                  </a:cubicBezTo>
                  <a:cubicBezTo>
                    <a:pt x="4513917" y="1975371"/>
                    <a:pt x="4512424" y="1975990"/>
                    <a:pt x="4510868" y="1975990"/>
                  </a:cubicBezTo>
                  <a:lnTo>
                    <a:pt x="5869" y="1975990"/>
                  </a:lnTo>
                  <a:cubicBezTo>
                    <a:pt x="2628" y="1975990"/>
                    <a:pt x="0" y="1973362"/>
                    <a:pt x="0" y="1970121"/>
                  </a:cubicBezTo>
                  <a:lnTo>
                    <a:pt x="0" y="5869"/>
                  </a:lnTo>
                  <a:cubicBezTo>
                    <a:pt x="0" y="2628"/>
                    <a:pt x="2628" y="0"/>
                    <a:pt x="586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4516736" cy="1937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5253" y="88717"/>
            <a:ext cx="9635613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ata Construction Process: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5253" y="1208718"/>
            <a:ext cx="17149483" cy="1308065"/>
            <a:chOff x="0" y="0"/>
            <a:chExt cx="4516736" cy="3445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16736" cy="344511"/>
            </a:xfrm>
            <a:custGeom>
              <a:avLst/>
              <a:gdLst/>
              <a:ahLst/>
              <a:cxnLst/>
              <a:rect r="r" b="b" t="t" l="l"/>
              <a:pathLst>
                <a:path h="344511" w="4516736">
                  <a:moveTo>
                    <a:pt x="5869" y="0"/>
                  </a:moveTo>
                  <a:lnTo>
                    <a:pt x="4510868" y="0"/>
                  </a:lnTo>
                  <a:cubicBezTo>
                    <a:pt x="4514109" y="0"/>
                    <a:pt x="4516736" y="2628"/>
                    <a:pt x="4516736" y="5869"/>
                  </a:cubicBezTo>
                  <a:lnTo>
                    <a:pt x="4516736" y="338642"/>
                  </a:lnTo>
                  <a:cubicBezTo>
                    <a:pt x="4516736" y="341883"/>
                    <a:pt x="4514109" y="344511"/>
                    <a:pt x="4510868" y="344511"/>
                  </a:cubicBezTo>
                  <a:lnTo>
                    <a:pt x="5869" y="344511"/>
                  </a:lnTo>
                  <a:cubicBezTo>
                    <a:pt x="2628" y="344511"/>
                    <a:pt x="0" y="341883"/>
                    <a:pt x="0" y="338642"/>
                  </a:cubicBezTo>
                  <a:lnTo>
                    <a:pt x="0" y="5869"/>
                  </a:lnTo>
                  <a:cubicBezTo>
                    <a:pt x="0" y="2628"/>
                    <a:pt x="2628" y="0"/>
                    <a:pt x="586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4516736" cy="306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7670" y="1308133"/>
            <a:ext cx="16202427" cy="104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During the p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roject, a Synthetic data was developed to hand</a:t>
            </a:r>
            <a:r>
              <a:rPr lang="en-US" sz="1871" u="none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 free-text inputs and patient-reported clinical measures. T</a:t>
            </a:r>
            <a:r>
              <a:rPr lang="en-US" sz="1871" u="none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go</a:t>
            </a:r>
            <a:r>
              <a:rPr lang="en-US" sz="1871" u="none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was </a:t>
            </a:r>
            <a:r>
              <a:rPr lang="en-US" sz="1871" u="none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extrac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meaningful clinical, emotional, and functional insights from the data. The process involved building, processing, and organizing the data in a way that enables effective and insightful analysis.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7670" y="2764433"/>
            <a:ext cx="7549096" cy="703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Data Ingesti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 and Sources: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data consisted of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free-text entries written by patients as part of a home </a:t>
            </a:r>
            <a:r>
              <a:rPr lang="en-US" sz="1871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ospit</a:t>
            </a:r>
            <a:r>
              <a:rPr lang="en-US" sz="1871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aliz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871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tion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servic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e. A dedicated ingestion interface was developed, integrating with the OpenAI API to enable automated submission of texts for processing.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Technical Setup and Work Environment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Essential helper libraries were imported, including: os, json, time, random, and openai.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API key was configured securely using environment variables (os.getenv) to ensure data protection and privacy.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Natural Language Processing (NLP)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Each text was analyzed using OpenAI language models. 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processing aimed to: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Summarize the texts to identify key points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 clinical indicators, emotions, and patient-reported experiences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Detect recurring patterns such as functional decline, worsening conditions, or signs of improvement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50835" y="2764433"/>
            <a:ext cx="8091987" cy="597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Feature Constructi</a:t>
            </a: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 for Insight Extraction</a:t>
            </a:r>
          </a:p>
          <a:p>
            <a:pPr algn="l">
              <a:lnSpc>
                <a:spcPts val="2807"/>
              </a:lnSpc>
            </a:pPr>
            <a:r>
              <a:rPr lang="en-US" sz="187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Following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processing phase, the output w</a:t>
            </a:r>
            <a:r>
              <a:rPr lang="en-US" sz="1871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stru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ctured into a standard format (JSON/CSV) for further analysis.</a:t>
            </a:r>
          </a:p>
          <a:p>
            <a:pPr algn="l">
              <a:lnSpc>
                <a:spcPts val="2807"/>
              </a:lnSpc>
            </a:pP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Each record included the following features: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day1_note and day2_note: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First-person, simple, everyday-style text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Daily vitals: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Heart Rate (HR), Blood Pressure (BP), Body Temperature (Temp), Respiratory Rate (RR)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Status change direction: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Aligned with both the free-text entries and vital signs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Reasoning: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Objective explanation of the change observed between Day 1 and Day 2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Randomized parameters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Age (25–110), gender, medical diagnosis</a:t>
            </a:r>
          </a:p>
          <a:p>
            <a:pPr algn="l" marL="404116" indent="-202058" lvl="1">
              <a:lnSpc>
                <a:spcPts val="2807"/>
              </a:lnSpc>
              <a:buFont typeface="Arial"/>
              <a:buChar char="•"/>
            </a:pPr>
            <a:r>
              <a:rPr lang="en-US" b="true" sz="18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Labeling &amp; Classification: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Improvement/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Deterioration/ </a:t>
            </a:r>
            <a:r>
              <a:rPr lang="en-US" sz="18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Change</a:t>
            </a:r>
          </a:p>
          <a:p>
            <a:pPr algn="l">
              <a:lnSpc>
                <a:spcPts val="2807"/>
              </a:lnSpc>
            </a:pP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36556" y="3960417"/>
            <a:ext cx="3814887" cy="3759398"/>
          </a:xfrm>
          <a:custGeom>
            <a:avLst/>
            <a:gdLst/>
            <a:ahLst/>
            <a:cxnLst/>
            <a:rect r="r" b="b" t="t" l="l"/>
            <a:pathLst>
              <a:path h="3759398" w="3814887">
                <a:moveTo>
                  <a:pt x="0" y="0"/>
                </a:moveTo>
                <a:lnTo>
                  <a:pt x="3814888" y="0"/>
                </a:lnTo>
                <a:lnTo>
                  <a:pt x="3814888" y="3759398"/>
                </a:lnTo>
                <a:lnTo>
                  <a:pt x="0" y="3759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1215" y="1697269"/>
            <a:ext cx="6114785" cy="4382884"/>
            <a:chOff x="0" y="0"/>
            <a:chExt cx="1610478" cy="11543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0478" cy="1154340"/>
            </a:xfrm>
            <a:custGeom>
              <a:avLst/>
              <a:gdLst/>
              <a:ahLst/>
              <a:cxnLst/>
              <a:rect r="r" b="b" t="t" l="l"/>
              <a:pathLst>
                <a:path h="1154340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1137881"/>
                  </a:lnTo>
                  <a:cubicBezTo>
                    <a:pt x="1610478" y="1142246"/>
                    <a:pt x="1608744" y="1146432"/>
                    <a:pt x="1605658" y="1149519"/>
                  </a:cubicBezTo>
                  <a:cubicBezTo>
                    <a:pt x="1602571" y="1152606"/>
                    <a:pt x="1598384" y="1154340"/>
                    <a:pt x="1594019" y="1154340"/>
                  </a:cubicBezTo>
                  <a:lnTo>
                    <a:pt x="16459" y="1154340"/>
                  </a:lnTo>
                  <a:cubicBezTo>
                    <a:pt x="7369" y="1154340"/>
                    <a:pt x="0" y="1146971"/>
                    <a:pt x="0" y="1137881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10478" cy="122101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637828" y="200409"/>
            <a:ext cx="2789882" cy="121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3"/>
              </a:lnSpc>
            </a:pPr>
            <a:r>
              <a:rPr lang="en-US" sz="7498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</a:t>
            </a:r>
            <a:r>
              <a:rPr lang="en-US" sz="7498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259" y="1840680"/>
            <a:ext cx="5773923" cy="41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1.Preprocessing: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t: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home-hospitalization episodes 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Vit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mp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issi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 values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Smooth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nso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&amp;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eme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tli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(e.g.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HR &lt;40 or &gt;180, SpO₂ &lt;80)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Normalize with StandardScaler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Lowercase, strip punctuation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&amp; stopwords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Option A: TF-IDF vectorization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Option B: extract contextual embeddings (e.g. BERT)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81215" y="6396739"/>
            <a:ext cx="6114785" cy="3209964"/>
            <a:chOff x="0" y="0"/>
            <a:chExt cx="1610478" cy="8454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0478" cy="845423"/>
            </a:xfrm>
            <a:custGeom>
              <a:avLst/>
              <a:gdLst/>
              <a:ahLst/>
              <a:cxnLst/>
              <a:rect r="r" b="b" t="t" l="l"/>
              <a:pathLst>
                <a:path h="845423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828963"/>
                  </a:lnTo>
                  <a:cubicBezTo>
                    <a:pt x="1610478" y="833328"/>
                    <a:pt x="1608744" y="837515"/>
                    <a:pt x="1605658" y="840602"/>
                  </a:cubicBezTo>
                  <a:cubicBezTo>
                    <a:pt x="1602571" y="843688"/>
                    <a:pt x="1598384" y="845423"/>
                    <a:pt x="1594019" y="845423"/>
                  </a:cubicBezTo>
                  <a:lnTo>
                    <a:pt x="16459" y="845423"/>
                  </a:lnTo>
                  <a:cubicBezTo>
                    <a:pt x="7369" y="845423"/>
                    <a:pt x="0" y="838053"/>
                    <a:pt x="0" y="828963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610478" cy="912098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8259" y="6529552"/>
            <a:ext cx="5001163" cy="322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</a:pPr>
            <a:r>
              <a:rPr lang="en-US" sz="17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2.Labeling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asses: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change : 37.2%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Improvement: 31.5%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Deterioration: 31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.3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arat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on: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Ensure cor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ma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pp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tus co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trati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fy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rati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1592000" y="1697269"/>
            <a:ext cx="6114785" cy="4382884"/>
            <a:chOff x="0" y="0"/>
            <a:chExt cx="1610478" cy="11543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10478" cy="1154340"/>
            </a:xfrm>
            <a:custGeom>
              <a:avLst/>
              <a:gdLst/>
              <a:ahLst/>
              <a:cxnLst/>
              <a:rect r="r" b="b" t="t" l="l"/>
              <a:pathLst>
                <a:path h="1154340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1137881"/>
                  </a:lnTo>
                  <a:cubicBezTo>
                    <a:pt x="1610478" y="1142246"/>
                    <a:pt x="1608744" y="1146432"/>
                    <a:pt x="1605658" y="1149519"/>
                  </a:cubicBezTo>
                  <a:cubicBezTo>
                    <a:pt x="1602571" y="1152606"/>
                    <a:pt x="1598384" y="1154340"/>
                    <a:pt x="1594019" y="1154340"/>
                  </a:cubicBezTo>
                  <a:lnTo>
                    <a:pt x="16459" y="1154340"/>
                  </a:lnTo>
                  <a:cubicBezTo>
                    <a:pt x="7369" y="1154340"/>
                    <a:pt x="0" y="1146971"/>
                    <a:pt x="0" y="1137881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610478" cy="122101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770410" y="1840680"/>
            <a:ext cx="5752858" cy="386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3.Model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Comparison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Vitals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-o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nly (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ine)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ic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andom For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TF-IDF → Log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istic Reg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ressi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ozen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BERT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bedd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om Fo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assi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[TF-IDF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Vital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] → Rand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 F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p-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 Fus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ion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Font typeface="Arial"/>
              <a:buChar char="⚬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Fine-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ERT on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+ MLP he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tal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atur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592000" y="6396739"/>
            <a:ext cx="6114785" cy="3209964"/>
            <a:chOff x="0" y="0"/>
            <a:chExt cx="1610478" cy="8454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10478" cy="845423"/>
            </a:xfrm>
            <a:custGeom>
              <a:avLst/>
              <a:gdLst/>
              <a:ahLst/>
              <a:cxnLst/>
              <a:rect r="r" b="b" t="t" l="l"/>
              <a:pathLst>
                <a:path h="845423" w="1610478">
                  <a:moveTo>
                    <a:pt x="16459" y="0"/>
                  </a:moveTo>
                  <a:lnTo>
                    <a:pt x="1594019" y="0"/>
                  </a:lnTo>
                  <a:cubicBezTo>
                    <a:pt x="1603109" y="0"/>
                    <a:pt x="1610478" y="7369"/>
                    <a:pt x="1610478" y="16459"/>
                  </a:cubicBezTo>
                  <a:lnTo>
                    <a:pt x="1610478" y="828963"/>
                  </a:lnTo>
                  <a:cubicBezTo>
                    <a:pt x="1610478" y="833328"/>
                    <a:pt x="1608744" y="837515"/>
                    <a:pt x="1605658" y="840602"/>
                  </a:cubicBezTo>
                  <a:cubicBezTo>
                    <a:pt x="1602571" y="843688"/>
                    <a:pt x="1598384" y="845423"/>
                    <a:pt x="1594019" y="845423"/>
                  </a:cubicBezTo>
                  <a:lnTo>
                    <a:pt x="16459" y="845423"/>
                  </a:lnTo>
                  <a:cubicBezTo>
                    <a:pt x="7369" y="845423"/>
                    <a:pt x="0" y="838053"/>
                    <a:pt x="0" y="828963"/>
                  </a:cubicBezTo>
                  <a:lnTo>
                    <a:pt x="0" y="16459"/>
                  </a:lnTo>
                  <a:cubicBezTo>
                    <a:pt x="0" y="7369"/>
                    <a:pt x="7369" y="0"/>
                    <a:pt x="1645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610478" cy="912098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l">
                <a:lnSpc>
                  <a:spcPts val="363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770410" y="6571430"/>
            <a:ext cx="4639236" cy="224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b="true" sz="17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4.Ev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aluation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ied 5-f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CV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etri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s: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acro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-F1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</a:p>
          <a:p>
            <a:pPr algn="l" marL="368149" indent="-184075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Abl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ation st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ie</a:t>
            </a:r>
            <a:r>
              <a:rPr lang="en-US" b="true" sz="1705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s: 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mpa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AutoNum type="alphaLcPeriod" startAt="1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ls-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ly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AutoNum type="alphaLcPeriod" startAt="1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onl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</a:p>
          <a:p>
            <a:pPr algn="l" marL="736299" indent="-245433" lvl="2">
              <a:lnSpc>
                <a:spcPts val="2557"/>
              </a:lnSpc>
              <a:spcBef>
                <a:spcPct val="0"/>
              </a:spcBef>
              <a:buAutoNum type="alphaLcPeriod" startAt="1"/>
            </a:pP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mb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mo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alit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705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1707724">
            <a:off x="6082406" y="8896178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7" y="0"/>
                </a:lnTo>
                <a:lnTo>
                  <a:pt x="1447837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291279" y="1288098"/>
            <a:ext cx="1059293" cy="806387"/>
          </a:xfrm>
          <a:custGeom>
            <a:avLst/>
            <a:gdLst/>
            <a:ahLst/>
            <a:cxnLst/>
            <a:rect r="r" b="b" t="t" l="l"/>
            <a:pathLst>
              <a:path h="806387" w="1059293">
                <a:moveTo>
                  <a:pt x="0" y="0"/>
                </a:moveTo>
                <a:lnTo>
                  <a:pt x="1059293" y="0"/>
                </a:lnTo>
                <a:lnTo>
                  <a:pt x="1059293" y="806387"/>
                </a:lnTo>
                <a:lnTo>
                  <a:pt x="0" y="806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928">
            <a:off x="-1203733" y="-4598012"/>
            <a:ext cx="20695466" cy="19483024"/>
          </a:xfrm>
          <a:custGeom>
            <a:avLst/>
            <a:gdLst/>
            <a:ahLst/>
            <a:cxnLst/>
            <a:rect r="r" b="b" t="t" l="l"/>
            <a:pathLst>
              <a:path h="19483024" w="20695466">
                <a:moveTo>
                  <a:pt x="6452701" y="0"/>
                </a:moveTo>
                <a:lnTo>
                  <a:pt x="20695466" y="11471469"/>
                </a:lnTo>
                <a:lnTo>
                  <a:pt x="14242765" y="19483024"/>
                </a:lnTo>
                <a:lnTo>
                  <a:pt x="0" y="8011555"/>
                </a:lnTo>
                <a:lnTo>
                  <a:pt x="6452701" y="0"/>
                </a:lnTo>
                <a:close/>
              </a:path>
            </a:pathLst>
          </a:custGeom>
          <a:blipFill>
            <a:blip r:embed="rId2"/>
            <a:stretch>
              <a:fillRect l="-23944" t="-33019" r="-20124" b="-227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3646" y="1507077"/>
            <a:ext cx="4210419" cy="5652336"/>
            <a:chOff x="0" y="0"/>
            <a:chExt cx="1108917" cy="14886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8917" cy="1488681"/>
            </a:xfrm>
            <a:custGeom>
              <a:avLst/>
              <a:gdLst/>
              <a:ahLst/>
              <a:cxnLst/>
              <a:rect r="r" b="b" t="t" l="l"/>
              <a:pathLst>
                <a:path h="1488681" w="1108917">
                  <a:moveTo>
                    <a:pt x="23904" y="0"/>
                  </a:moveTo>
                  <a:lnTo>
                    <a:pt x="1085013" y="0"/>
                  </a:lnTo>
                  <a:cubicBezTo>
                    <a:pt x="1098215" y="0"/>
                    <a:pt x="1108917" y="10702"/>
                    <a:pt x="1108917" y="23904"/>
                  </a:cubicBezTo>
                  <a:lnTo>
                    <a:pt x="1108917" y="1464777"/>
                  </a:lnTo>
                  <a:cubicBezTo>
                    <a:pt x="1108917" y="1477979"/>
                    <a:pt x="1098215" y="1488681"/>
                    <a:pt x="1085013" y="1488681"/>
                  </a:cubicBezTo>
                  <a:lnTo>
                    <a:pt x="23904" y="1488681"/>
                  </a:lnTo>
                  <a:cubicBezTo>
                    <a:pt x="10702" y="1488681"/>
                    <a:pt x="0" y="1477979"/>
                    <a:pt x="0" y="1464777"/>
                  </a:cubicBezTo>
                  <a:lnTo>
                    <a:pt x="0" y="23904"/>
                  </a:lnTo>
                  <a:cubicBezTo>
                    <a:pt x="0" y="10702"/>
                    <a:pt x="10702" y="0"/>
                    <a:pt x="23904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1108917" cy="1450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07724">
            <a:off x="465134" y="6750069"/>
            <a:ext cx="1447837" cy="818686"/>
          </a:xfrm>
          <a:custGeom>
            <a:avLst/>
            <a:gdLst/>
            <a:ahLst/>
            <a:cxnLst/>
            <a:rect r="r" b="b" t="t" l="l"/>
            <a:pathLst>
              <a:path h="818686" w="1447837">
                <a:moveTo>
                  <a:pt x="0" y="0"/>
                </a:moveTo>
                <a:lnTo>
                  <a:pt x="1447838" y="0"/>
                </a:lnTo>
                <a:lnTo>
                  <a:pt x="1447838" y="818686"/>
                </a:lnTo>
                <a:lnTo>
                  <a:pt x="0" y="81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474089" y="1507077"/>
            <a:ext cx="5143077" cy="6041521"/>
            <a:chOff x="0" y="0"/>
            <a:chExt cx="1354555" cy="15911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4555" cy="1591182"/>
            </a:xfrm>
            <a:custGeom>
              <a:avLst/>
              <a:gdLst/>
              <a:ahLst/>
              <a:cxnLst/>
              <a:rect r="r" b="b" t="t" l="l"/>
              <a:pathLst>
                <a:path h="1591182" w="1354555">
                  <a:moveTo>
                    <a:pt x="19569" y="0"/>
                  </a:moveTo>
                  <a:lnTo>
                    <a:pt x="1334986" y="0"/>
                  </a:lnTo>
                  <a:cubicBezTo>
                    <a:pt x="1345794" y="0"/>
                    <a:pt x="1354555" y="8761"/>
                    <a:pt x="1354555" y="19569"/>
                  </a:cubicBezTo>
                  <a:lnTo>
                    <a:pt x="1354555" y="1571613"/>
                  </a:lnTo>
                  <a:cubicBezTo>
                    <a:pt x="1354555" y="1582421"/>
                    <a:pt x="1345794" y="1591182"/>
                    <a:pt x="1334986" y="1591182"/>
                  </a:cubicBezTo>
                  <a:lnTo>
                    <a:pt x="19569" y="1591182"/>
                  </a:lnTo>
                  <a:cubicBezTo>
                    <a:pt x="8761" y="1591182"/>
                    <a:pt x="0" y="1582421"/>
                    <a:pt x="0" y="1571613"/>
                  </a:cubicBezTo>
                  <a:lnTo>
                    <a:pt x="0" y="19569"/>
                  </a:lnTo>
                  <a:cubicBezTo>
                    <a:pt x="0" y="8761"/>
                    <a:pt x="8761" y="0"/>
                    <a:pt x="19569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354555" cy="1553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095337" y="1507077"/>
            <a:ext cx="7207480" cy="3747890"/>
          </a:xfrm>
          <a:custGeom>
            <a:avLst/>
            <a:gdLst/>
            <a:ahLst/>
            <a:cxnLst/>
            <a:rect r="r" b="b" t="t" l="l"/>
            <a:pathLst>
              <a:path h="3747890" w="7207480">
                <a:moveTo>
                  <a:pt x="0" y="0"/>
                </a:moveTo>
                <a:lnTo>
                  <a:pt x="7207480" y="0"/>
                </a:lnTo>
                <a:lnTo>
                  <a:pt x="7207480" y="3747890"/>
                </a:lnTo>
                <a:lnTo>
                  <a:pt x="0" y="3747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54929" y="5421073"/>
            <a:ext cx="7088296" cy="4486982"/>
          </a:xfrm>
          <a:custGeom>
            <a:avLst/>
            <a:gdLst/>
            <a:ahLst/>
            <a:cxnLst/>
            <a:rect r="r" b="b" t="t" l="l"/>
            <a:pathLst>
              <a:path h="4486982" w="7088296">
                <a:moveTo>
                  <a:pt x="0" y="0"/>
                </a:moveTo>
                <a:lnTo>
                  <a:pt x="7088296" y="0"/>
                </a:lnTo>
                <a:lnTo>
                  <a:pt x="7088296" y="4486982"/>
                </a:lnTo>
                <a:lnTo>
                  <a:pt x="0" y="448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24065" y="206303"/>
            <a:ext cx="8250667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Explorat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ion &amp; Baseline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4944" y="1737633"/>
            <a:ext cx="3747823" cy="483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Exploration</a:t>
            </a:r>
          </a:p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Label distribution: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change </a:t>
            </a: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37.2%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Improvement: 31.5%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Deterioration: 31.3%</a:t>
            </a:r>
          </a:p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Vitals (mean ± std):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HR: 74 ± 15 bpm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SpO₂: 96 ± 2 %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Temp: 36.8 ± 0.4 °C</a:t>
            </a:r>
          </a:p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Age: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Mean: 109 ± 25 yrs, peak 39–109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 insights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WordCloud tokens: “pain”, “breath”, “chest”, “tired”</a:t>
            </a:r>
          </a:p>
          <a:p>
            <a:pPr algn="l">
              <a:lnSpc>
                <a:spcPts val="25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749646" y="1737633"/>
            <a:ext cx="4644796" cy="581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Baseline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</a:t>
            </a:r>
            <a:r>
              <a:rPr lang="en-US" b="true"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atures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Standardized vitals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TF-IDF(500 features) on patient complaints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(class_weight=balanced)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Stratified 5-fold CV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 = 0.92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Macro-F1 = 0.90</a:t>
            </a:r>
          </a:p>
          <a:p>
            <a:pPr algn="l" marL="367031" indent="-183515" lvl="1">
              <a:lnSpc>
                <a:spcPts val="2550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</a:t>
            </a:r>
          </a:p>
          <a:p>
            <a:pPr algn="l" marL="734061" indent="-244687" lvl="2">
              <a:lnSpc>
                <a:spcPts val="2550"/>
              </a:lnSpc>
              <a:buFont typeface="Arial"/>
              <a:buChar char="⚬"/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results are impressive, indicating that even baseline simply manages to learn the change label well from the text and metrics.</a:t>
            </a:r>
          </a:p>
          <a:p>
            <a:pPr algn="l">
              <a:lnSpc>
                <a:spcPts val="2550"/>
              </a:lnSpc>
            </a:pP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3" r="0" b="-4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0617" y="2037178"/>
            <a:ext cx="16435203" cy="7544952"/>
            <a:chOff x="0" y="0"/>
            <a:chExt cx="3729660" cy="1712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9660" cy="1712185"/>
            </a:xfrm>
            <a:custGeom>
              <a:avLst/>
              <a:gdLst/>
              <a:ahLst/>
              <a:cxnLst/>
              <a:rect r="r" b="b" t="t" l="l"/>
              <a:pathLst>
                <a:path h="1712185" w="3729660">
                  <a:moveTo>
                    <a:pt x="6124" y="0"/>
                  </a:moveTo>
                  <a:lnTo>
                    <a:pt x="3723536" y="0"/>
                  </a:lnTo>
                  <a:cubicBezTo>
                    <a:pt x="3725160" y="0"/>
                    <a:pt x="3726718" y="645"/>
                    <a:pt x="3727866" y="1794"/>
                  </a:cubicBezTo>
                  <a:cubicBezTo>
                    <a:pt x="3729015" y="2942"/>
                    <a:pt x="3729660" y="4500"/>
                    <a:pt x="3729660" y="6124"/>
                  </a:cubicBezTo>
                  <a:lnTo>
                    <a:pt x="3729660" y="1706061"/>
                  </a:lnTo>
                  <a:cubicBezTo>
                    <a:pt x="3729660" y="1707685"/>
                    <a:pt x="3729015" y="1709243"/>
                    <a:pt x="3727866" y="1710391"/>
                  </a:cubicBezTo>
                  <a:cubicBezTo>
                    <a:pt x="3726718" y="1711540"/>
                    <a:pt x="3725160" y="1712185"/>
                    <a:pt x="3723536" y="1712185"/>
                  </a:cubicBezTo>
                  <a:lnTo>
                    <a:pt x="6124" y="1712185"/>
                  </a:lnTo>
                  <a:cubicBezTo>
                    <a:pt x="4500" y="1712185"/>
                    <a:pt x="2942" y="1711540"/>
                    <a:pt x="1794" y="1710391"/>
                  </a:cubicBezTo>
                  <a:cubicBezTo>
                    <a:pt x="645" y="1709243"/>
                    <a:pt x="0" y="1707685"/>
                    <a:pt x="0" y="1706061"/>
                  </a:cubicBezTo>
                  <a:lnTo>
                    <a:pt x="0" y="6124"/>
                  </a:lnTo>
                  <a:cubicBezTo>
                    <a:pt x="0" y="4500"/>
                    <a:pt x="645" y="2942"/>
                    <a:pt x="1794" y="1794"/>
                  </a:cubicBezTo>
                  <a:cubicBezTo>
                    <a:pt x="2942" y="645"/>
                    <a:pt x="4500" y="0"/>
                    <a:pt x="6124" y="0"/>
                  </a:cubicBezTo>
                  <a:close/>
                </a:path>
              </a:pathLst>
            </a:custGeom>
            <a:solidFill>
              <a:srgbClr val="80C5B7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729660" cy="1674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319858">
            <a:off x="338240" y="425687"/>
            <a:ext cx="1816328" cy="1489389"/>
          </a:xfrm>
          <a:custGeom>
            <a:avLst/>
            <a:gdLst/>
            <a:ahLst/>
            <a:cxnLst/>
            <a:rect r="r" b="b" t="t" l="l"/>
            <a:pathLst>
              <a:path h="1489389" w="1816328">
                <a:moveTo>
                  <a:pt x="0" y="0"/>
                </a:moveTo>
                <a:lnTo>
                  <a:pt x="1816328" y="0"/>
                </a:lnTo>
                <a:lnTo>
                  <a:pt x="1816328" y="1489390"/>
                </a:lnTo>
                <a:lnTo>
                  <a:pt x="0" y="148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35826">
            <a:off x="16511742" y="804782"/>
            <a:ext cx="1269296" cy="1534314"/>
          </a:xfrm>
          <a:custGeom>
            <a:avLst/>
            <a:gdLst/>
            <a:ahLst/>
            <a:cxnLst/>
            <a:rect r="r" b="b" t="t" l="l"/>
            <a:pathLst>
              <a:path h="1534314" w="1269296">
                <a:moveTo>
                  <a:pt x="0" y="0"/>
                </a:moveTo>
                <a:lnTo>
                  <a:pt x="1269297" y="0"/>
                </a:lnTo>
                <a:lnTo>
                  <a:pt x="1269297" y="1534314"/>
                </a:lnTo>
                <a:lnTo>
                  <a:pt x="0" y="1534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6404" y="2143882"/>
            <a:ext cx="12863837" cy="712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Free-text patient reports provide valuable yet noisy information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EDA revealed variability in report length and phrasing.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Introducing more realistic linguistic noise and structure in synthetic data may improve generalization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Traditional models outperformed BERT in this setting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Random Forest + TF-IDF + vitals outperformed the BERT-based model (Macro-F1 ~0.49 vs. ~0.40).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Likely due to limited dataset size and class imbalance.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 imbalance negatively affects model performance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Rare classes such as Deterioration saw notably lower F1 scores.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Applying class weights improved results marginally; data augmentation may be necessary.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Current multimodal fusion is too simplistic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Simple feature concatenation was used.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Future models should explore more advanced fusion techniques: cross-attention, co-training,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or learned joint representations.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955"/>
              </a:lnSpc>
            </a:pPr>
            <a:r>
              <a:rPr lang="en-US" sz="197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Multitask learning could boost both accuracy and relevance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Simultaneous prediction of both status and recommended_action may better reflect clinical  reasoning.</a:t>
            </a:r>
          </a:p>
          <a:p>
            <a:pPr algn="l">
              <a:lnSpc>
                <a:spcPts val="2805"/>
              </a:lnSpc>
            </a:pPr>
            <a:r>
              <a:rPr lang="en-US" sz="18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Could also improve efficiency and robustness in deployment scenarios.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0070" y="530133"/>
            <a:ext cx="10130630" cy="93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3"/>
              </a:lnSpc>
            </a:pP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Insights &amp; Recommendat</a:t>
            </a:r>
            <a:r>
              <a:rPr lang="en-US" sz="5795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48314" y="6200498"/>
            <a:ext cx="4822780" cy="4086502"/>
          </a:xfrm>
          <a:custGeom>
            <a:avLst/>
            <a:gdLst/>
            <a:ahLst/>
            <a:cxnLst/>
            <a:rect r="r" b="b" t="t" l="l"/>
            <a:pathLst>
              <a:path h="4086502" w="4822780">
                <a:moveTo>
                  <a:pt x="0" y="0"/>
                </a:moveTo>
                <a:lnTo>
                  <a:pt x="4822780" y="0"/>
                </a:lnTo>
                <a:lnTo>
                  <a:pt x="4822780" y="4086502"/>
                </a:lnTo>
                <a:lnTo>
                  <a:pt x="0" y="4086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66" r="0" b="-459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155" y="0"/>
                  </a:moveTo>
                  <a:lnTo>
                    <a:pt x="4267571" y="0"/>
                  </a:lnTo>
                  <a:cubicBezTo>
                    <a:pt x="4271523" y="0"/>
                    <a:pt x="4274726" y="3203"/>
                    <a:pt x="4274726" y="7155"/>
                  </a:cubicBezTo>
                  <a:lnTo>
                    <a:pt x="4274726" y="2160312"/>
                  </a:lnTo>
                  <a:cubicBezTo>
                    <a:pt x="4274726" y="2162209"/>
                    <a:pt x="4273972" y="2164029"/>
                    <a:pt x="4272630" y="2165371"/>
                  </a:cubicBezTo>
                  <a:cubicBezTo>
                    <a:pt x="4271289" y="2166713"/>
                    <a:pt x="4269468" y="2167467"/>
                    <a:pt x="4267571" y="2167467"/>
                  </a:cubicBezTo>
                  <a:lnTo>
                    <a:pt x="7155" y="2167467"/>
                  </a:lnTo>
                  <a:cubicBezTo>
                    <a:pt x="5257" y="2167467"/>
                    <a:pt x="3437" y="2166713"/>
                    <a:pt x="2096" y="2165371"/>
                  </a:cubicBezTo>
                  <a:cubicBezTo>
                    <a:pt x="754" y="2164029"/>
                    <a:pt x="0" y="2162209"/>
                    <a:pt x="0" y="2160312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519914" y="3664105"/>
            <a:ext cx="7364368" cy="285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9953"/>
              </a:lnSpc>
            </a:pPr>
            <a:r>
              <a:rPr lang="en-US" b="true" sz="985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for listening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0583" y="485660"/>
            <a:ext cx="6076497" cy="9039417"/>
          </a:xfrm>
          <a:custGeom>
            <a:avLst/>
            <a:gdLst/>
            <a:ahLst/>
            <a:cxnLst/>
            <a:rect r="r" b="b" t="t" l="l"/>
            <a:pathLst>
              <a:path h="9039417" w="6076497">
                <a:moveTo>
                  <a:pt x="0" y="0"/>
                </a:moveTo>
                <a:lnTo>
                  <a:pt x="6076497" y="0"/>
                </a:lnTo>
                <a:lnTo>
                  <a:pt x="6076497" y="9039416"/>
                </a:lnTo>
                <a:lnTo>
                  <a:pt x="0" y="9039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DAGmf8jvkxU</dc:identifier>
  <dcterms:modified xsi:type="dcterms:W3CDTF">2011-08-01T06:04:30Z</dcterms:modified>
  <cp:revision>1</cp:revision>
  <dc:title>Green and White Illustrated Healthcare Medical Presentation</dc:title>
</cp:coreProperties>
</file>